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9D1FA-94EE-084F-899F-7F7EFB0CA43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CE6E-6784-0A42-8982-82EA3423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for your 4</a:t>
            </a:r>
            <a:r>
              <a:rPr lang="en-US" baseline="30000" dirty="0" smtClean="0"/>
              <a:t>th</a:t>
            </a:r>
            <a:r>
              <a:rPr lang="en-US" dirty="0" smtClean="0"/>
              <a:t> year in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be thinking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school requirements and application process</a:t>
            </a:r>
          </a:p>
          <a:p>
            <a:r>
              <a:rPr lang="en-US" dirty="0" smtClean="0"/>
              <a:t>GRE – see announcement from UPSA</a:t>
            </a:r>
          </a:p>
          <a:p>
            <a:r>
              <a:rPr lang="en-US" dirty="0" smtClean="0"/>
              <a:t>College alternatives – visit the career centre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4053" y="1306724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do </a:t>
            </a:r>
            <a:r>
              <a:rPr lang="en-US" dirty="0" err="1" smtClean="0"/>
              <a:t>Honours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GPA?</a:t>
            </a:r>
          </a:p>
          <a:p>
            <a:r>
              <a:rPr lang="en-US" dirty="0" smtClean="0"/>
              <a:t>Why do you want an </a:t>
            </a:r>
            <a:r>
              <a:rPr lang="en-US" dirty="0" err="1" smtClean="0"/>
              <a:t>Honours</a:t>
            </a:r>
            <a:r>
              <a:rPr lang="en-US" dirty="0" smtClean="0"/>
              <a:t> degree?</a:t>
            </a:r>
          </a:p>
          <a:p>
            <a:r>
              <a:rPr lang="en-US" dirty="0" smtClean="0"/>
              <a:t>Where are you now?  Can you finish in a year?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4053" y="1306724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completed 84 credits?</a:t>
            </a:r>
          </a:p>
          <a:p>
            <a:pPr lvl="1"/>
            <a:r>
              <a:rPr lang="en-US" dirty="0" smtClean="0"/>
              <a:t>If not, will you have by Sept?</a:t>
            </a:r>
          </a:p>
          <a:p>
            <a:r>
              <a:rPr lang="en-US" dirty="0" smtClean="0"/>
              <a:t>Are you in </a:t>
            </a:r>
            <a:r>
              <a:rPr lang="en-US" dirty="0" err="1" smtClean="0"/>
              <a:t>Honours</a:t>
            </a:r>
            <a:r>
              <a:rPr lang="en-US" dirty="0" smtClean="0"/>
              <a:t> standing (5.0)?</a:t>
            </a:r>
          </a:p>
          <a:p>
            <a:pPr lvl="1"/>
            <a:r>
              <a:rPr lang="en-US" dirty="0" smtClean="0"/>
              <a:t>If not, are you very close?</a:t>
            </a:r>
          </a:p>
          <a:p>
            <a:r>
              <a:rPr lang="en-US" dirty="0" smtClean="0"/>
              <a:t>Have you completed your core requirements?</a:t>
            </a:r>
          </a:p>
          <a:p>
            <a:pPr lvl="1"/>
            <a:r>
              <a:rPr lang="en-US" dirty="0" smtClean="0"/>
              <a:t>Statistics (2020 or 2021 &amp; 2022)</a:t>
            </a:r>
          </a:p>
          <a:p>
            <a:pPr lvl="1"/>
            <a:r>
              <a:rPr lang="en-US" dirty="0" smtClean="0"/>
              <a:t>Research Methods (2030)</a:t>
            </a:r>
          </a:p>
          <a:p>
            <a:pPr lvl="1"/>
            <a:r>
              <a:rPr lang="en-US" dirty="0" smtClean="0"/>
              <a:t>21/3100 and 22/3200 courses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4053" y="1306724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have the prerequisites for 4000 level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must be completed BEFORE you begin a 4000 level course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4053" y="1598612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year Psychology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course (thesis) – 6 credits</a:t>
            </a:r>
          </a:p>
          <a:p>
            <a:r>
              <a:rPr lang="en-US" dirty="0" smtClean="0"/>
              <a:t>Seminar courses 6 credits minimum; 12 credits maximum </a:t>
            </a:r>
          </a:p>
          <a:p>
            <a:endParaRPr lang="en-US" dirty="0" smtClean="0"/>
          </a:p>
          <a:p>
            <a:r>
              <a:rPr lang="en-US" dirty="0" smtClean="0"/>
              <a:t>Total of 18 4000-level credits; 12 must be in Psychology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4053" y="1306724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 Courses - </a:t>
            </a:r>
            <a:r>
              <a:rPr lang="en-US" dirty="0" err="1" smtClean="0"/>
              <a:t>Prereqs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Courses with one prerequisite:</a:t>
            </a:r>
          </a:p>
          <a:p>
            <a:r>
              <a:rPr lang="en-US" sz="2800" dirty="0" smtClean="0"/>
              <a:t>Developmental </a:t>
            </a:r>
            <a:r>
              <a:rPr lang="en-US" sz="2800" dirty="0"/>
              <a:t>Seminar (3 or 6 </a:t>
            </a:r>
            <a:r>
              <a:rPr lang="en-US" sz="2800" dirty="0" err="1" smtClean="0"/>
              <a:t>cr</a:t>
            </a:r>
            <a:r>
              <a:rPr lang="en-US" sz="2800" dirty="0" smtClean="0"/>
              <a:t>-  PSYC 2110</a:t>
            </a:r>
            <a:r>
              <a:rPr lang="en-US" sz="2800" dirty="0"/>
              <a:t>-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Atypical </a:t>
            </a:r>
            <a:r>
              <a:rPr lang="en-US" sz="2800" dirty="0"/>
              <a:t>Development (6) - PSYC </a:t>
            </a:r>
            <a:r>
              <a:rPr lang="en-US" sz="2800" dirty="0" smtClean="0"/>
              <a:t>2110 </a:t>
            </a:r>
          </a:p>
          <a:p>
            <a:r>
              <a:rPr lang="en-US" sz="2800" dirty="0" smtClean="0"/>
              <a:t>Social </a:t>
            </a:r>
            <a:r>
              <a:rPr lang="en-US" sz="2800" dirty="0"/>
              <a:t>Seminar (3 or 6 </a:t>
            </a:r>
            <a:r>
              <a:rPr lang="en-US" sz="2800" dirty="0" err="1"/>
              <a:t>cr</a:t>
            </a:r>
            <a:r>
              <a:rPr lang="en-US" sz="2800" dirty="0"/>
              <a:t>) - PSYC </a:t>
            </a:r>
            <a:r>
              <a:rPr lang="en-US" sz="2800" dirty="0" smtClean="0"/>
              <a:t>2120 </a:t>
            </a:r>
          </a:p>
          <a:p>
            <a:r>
              <a:rPr lang="en-US" sz="2800" dirty="0" smtClean="0"/>
              <a:t>Health </a:t>
            </a:r>
            <a:r>
              <a:rPr lang="en-US" sz="2800" dirty="0"/>
              <a:t>Seminar (3 </a:t>
            </a:r>
            <a:r>
              <a:rPr lang="en-US" sz="2800" dirty="0" err="1"/>
              <a:t>cr</a:t>
            </a:r>
            <a:r>
              <a:rPr lang="en-US" sz="2800" dirty="0"/>
              <a:t>) - PSYC </a:t>
            </a:r>
            <a:r>
              <a:rPr lang="en-US" sz="2800" dirty="0" smtClean="0"/>
              <a:t>3170</a:t>
            </a:r>
          </a:p>
          <a:p>
            <a:r>
              <a:rPr lang="en-US" sz="2800" dirty="0" smtClean="0"/>
              <a:t>Sensation</a:t>
            </a:r>
            <a:r>
              <a:rPr lang="en-US" sz="2800" dirty="0"/>
              <a:t>/Perception Seminar (3) - </a:t>
            </a:r>
            <a:r>
              <a:rPr lang="en-US" sz="2800" dirty="0" smtClean="0"/>
              <a:t>2220 </a:t>
            </a:r>
          </a:p>
          <a:p>
            <a:r>
              <a:rPr lang="en-US" sz="2800" dirty="0" smtClean="0"/>
              <a:t>Seminar </a:t>
            </a:r>
            <a:r>
              <a:rPr lang="en-US" sz="2800" dirty="0"/>
              <a:t>in Memory &amp; Cognition - PSYC </a:t>
            </a:r>
            <a:r>
              <a:rPr lang="en-US" sz="2800" dirty="0" smtClean="0"/>
              <a:t>3260 or </a:t>
            </a:r>
            <a:r>
              <a:rPr lang="en-US" sz="2800" dirty="0"/>
              <a:t>3265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4053" y="1306724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Courses with two prerequisites (Personality &amp; Abnormal)</a:t>
            </a:r>
          </a:p>
          <a:p>
            <a:r>
              <a:rPr lang="en-US" sz="3027" dirty="0"/>
              <a:t>4030 (6) </a:t>
            </a:r>
            <a:r>
              <a:rPr lang="en-US" sz="3027" dirty="0" err="1"/>
              <a:t>Behaviour</a:t>
            </a:r>
            <a:r>
              <a:rPr lang="en-US" sz="3027" dirty="0"/>
              <a:t> Modification &amp; </a:t>
            </a:r>
            <a:r>
              <a:rPr lang="en-US" sz="3027" dirty="0" err="1"/>
              <a:t>Behaviour</a:t>
            </a:r>
            <a:r>
              <a:rPr lang="en-US" sz="3027" dirty="0"/>
              <a:t> Therapy- required for Humber program &amp; York Seneca program-</a:t>
            </a:r>
            <a:r>
              <a:rPr lang="en-US" sz="3027" dirty="0" smtClean="0"/>
              <a:t> </a:t>
            </a:r>
          </a:p>
          <a:p>
            <a:r>
              <a:rPr lang="en-US" sz="3027" dirty="0" smtClean="0"/>
              <a:t>4040 </a:t>
            </a:r>
            <a:r>
              <a:rPr lang="en-US" sz="3027" dirty="0"/>
              <a:t>(6) Rehabilitation Psychology- 4050 (6)  Personality Theory &amp; </a:t>
            </a:r>
            <a:r>
              <a:rPr lang="en-US" sz="3027" dirty="0" err="1"/>
              <a:t>Behaviour</a:t>
            </a:r>
            <a:r>
              <a:rPr lang="en-US" sz="3027" dirty="0"/>
              <a:t> Disorders-</a:t>
            </a:r>
            <a:r>
              <a:rPr lang="en-US" sz="3027" dirty="0" smtClean="0"/>
              <a:t> </a:t>
            </a:r>
          </a:p>
          <a:p>
            <a:r>
              <a:rPr lang="en-US" sz="3027" dirty="0" smtClean="0"/>
              <a:t>4060 </a:t>
            </a:r>
            <a:r>
              <a:rPr lang="en-US" sz="3027" dirty="0"/>
              <a:t>(6) </a:t>
            </a:r>
            <a:r>
              <a:rPr lang="en-US" sz="3027" dirty="0" err="1"/>
              <a:t>Counselling</a:t>
            </a:r>
            <a:r>
              <a:rPr lang="en-US" sz="3027" dirty="0"/>
              <a:t> Psychology</a:t>
            </a:r>
            <a:r>
              <a:rPr lang="en-US" sz="3027" dirty="0" smtClean="0"/>
              <a:t> - </a:t>
            </a:r>
            <a:r>
              <a:rPr lang="en-US" sz="3027" dirty="0"/>
              <a:t>required in York Seneca program-</a:t>
            </a:r>
            <a:r>
              <a:rPr lang="en-US" sz="3027" dirty="0" smtClean="0"/>
              <a:t> </a:t>
            </a:r>
          </a:p>
          <a:p>
            <a:r>
              <a:rPr lang="en-US" sz="3027" dirty="0" smtClean="0"/>
              <a:t>4061 </a:t>
            </a:r>
            <a:r>
              <a:rPr lang="en-US" sz="3027" dirty="0"/>
              <a:t>(3)</a:t>
            </a:r>
            <a:r>
              <a:rPr lang="en-US" sz="3027" dirty="0" smtClean="0"/>
              <a:t> Theoretical </a:t>
            </a:r>
            <a:r>
              <a:rPr lang="en-US" sz="3027" dirty="0"/>
              <a:t>Approaches to </a:t>
            </a:r>
            <a:r>
              <a:rPr lang="en-US" sz="3027" dirty="0" err="1"/>
              <a:t>Counselling</a:t>
            </a:r>
            <a:r>
              <a:rPr lang="en-US" sz="3027" dirty="0"/>
              <a:t> &amp; Psychotherapy-</a:t>
            </a:r>
            <a:r>
              <a:rPr lang="en-US" sz="3027" dirty="0" smtClean="0"/>
              <a:t> </a:t>
            </a:r>
          </a:p>
          <a:p>
            <a:r>
              <a:rPr lang="en-US" sz="3027" dirty="0" smtClean="0"/>
              <a:t>4062 </a:t>
            </a:r>
            <a:r>
              <a:rPr lang="en-US" sz="3027" dirty="0"/>
              <a:t>(3)</a:t>
            </a:r>
            <a:r>
              <a:rPr lang="en-US" sz="3027" dirty="0" smtClean="0"/>
              <a:t> Skills </a:t>
            </a:r>
            <a:r>
              <a:rPr lang="en-US" sz="3027" dirty="0"/>
              <a:t>&amp; Techniques in </a:t>
            </a:r>
            <a:r>
              <a:rPr lang="en-US" sz="3027" dirty="0" err="1"/>
              <a:t>Counselling</a:t>
            </a:r>
            <a:r>
              <a:rPr lang="en-US" sz="3027" dirty="0"/>
              <a:t> &amp; </a:t>
            </a:r>
            <a:r>
              <a:rPr lang="en-US" sz="3027" dirty="0" smtClean="0"/>
              <a:t>Psychotherapy</a:t>
            </a:r>
          </a:p>
          <a:p>
            <a:endParaRPr lang="en-US" sz="3027" dirty="0" smtClean="0"/>
          </a:p>
          <a:p>
            <a:pPr>
              <a:buNone/>
            </a:pPr>
            <a:r>
              <a:rPr lang="en-US" sz="3027" dirty="0" smtClean="0">
                <a:solidFill>
                  <a:srgbClr val="FF0000"/>
                </a:solidFill>
              </a:rPr>
              <a:t>Courses with two prerequisites (Biological Basis &amp; Abnormal)</a:t>
            </a:r>
          </a:p>
          <a:p>
            <a:r>
              <a:rPr lang="en-US" sz="3097" dirty="0"/>
              <a:t>4080 Neuropsychology of abnormal </a:t>
            </a:r>
            <a:r>
              <a:rPr lang="en-US" sz="3097" dirty="0" err="1"/>
              <a:t>behaviour</a:t>
            </a:r>
            <a:endParaRPr lang="en-US" sz="3097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Seminar Courses - </a:t>
            </a:r>
            <a:r>
              <a:rPr lang="en-US" dirty="0" err="1" smtClean="0"/>
              <a:t>Prereqs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4053" y="1306724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FF0000"/>
                </a:solidFill>
              </a:rPr>
              <a:t>Courses with no Prerequisites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4150  </a:t>
            </a:r>
            <a:r>
              <a:rPr lang="en-US" dirty="0"/>
              <a:t>(6)  Rigorous </a:t>
            </a:r>
            <a:r>
              <a:rPr lang="en-US" dirty="0" smtClean="0"/>
              <a:t>Alternatives</a:t>
            </a:r>
          </a:p>
          <a:p>
            <a:pPr marL="514350" indent="-514350">
              <a:buAutoNum type="arabicPlain" startAt="4220"/>
            </a:pPr>
            <a:r>
              <a:rPr lang="en-US" dirty="0" smtClean="0"/>
              <a:t>(</a:t>
            </a:r>
            <a:r>
              <a:rPr lang="en-US" dirty="0"/>
              <a:t>6)  Theories of Human </a:t>
            </a:r>
            <a:r>
              <a:rPr lang="en-US" dirty="0" smtClean="0"/>
              <a:t>Nature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lain" startAt="4220"/>
            </a:pPr>
            <a:r>
              <a:rPr lang="en-US" dirty="0" smtClean="0"/>
              <a:t> </a:t>
            </a:r>
            <a:r>
              <a:rPr lang="en-US" dirty="0"/>
              <a:t>4890  (3 or 6)  Independent Study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053" y="1306724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PSYC 4000, PSYC 4170 or PSYC 4175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4175 - community based research in class context- by application and involves interview- </a:t>
            </a:r>
            <a:r>
              <a:rPr lang="en-US" dirty="0" err="1"/>
              <a:t>apprx</a:t>
            </a:r>
            <a:r>
              <a:rPr lang="en-US" dirty="0"/>
              <a:t> 25 </a:t>
            </a:r>
            <a:r>
              <a:rPr lang="en-US" dirty="0" smtClean="0"/>
              <a:t>places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4000 - requires a supervisor - must be full time faculty member in </a:t>
            </a:r>
            <a:r>
              <a:rPr lang="en-US" dirty="0" smtClean="0"/>
              <a:t>Psychology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/>
              <a:t>4170 - class - individual projects, but some classes involve some group </a:t>
            </a:r>
            <a:r>
              <a:rPr lang="en-US" dirty="0" smtClean="0"/>
              <a:t>work</a:t>
            </a:r>
          </a:p>
          <a:p>
            <a:pPr>
              <a:buNone/>
            </a:pPr>
            <a:r>
              <a:rPr lang="en-US" dirty="0" smtClean="0"/>
              <a:t>	           - typically also given in summer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** YOU MUST HAVE COMPLETED STATS TO DO THESE COURSES - cannot be taken together****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4053" y="1306724"/>
            <a:ext cx="873333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374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Planning for your 4th year in Psychology</vt:lpstr>
      <vt:lpstr>Should you do Honours?</vt:lpstr>
      <vt:lpstr>Where are you now?</vt:lpstr>
      <vt:lpstr>Do you have the prerequisites for 4000 level courses?</vt:lpstr>
      <vt:lpstr>4th year Psychology requirements</vt:lpstr>
      <vt:lpstr>Seminar Courses - Prereqs</vt:lpstr>
      <vt:lpstr>Seminar Courses - Prereqs</vt:lpstr>
      <vt:lpstr>Seminar Courses</vt:lpstr>
      <vt:lpstr>Research Course</vt:lpstr>
      <vt:lpstr>Other things to be thinking about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your 4th year in Psychology</dc:title>
  <dc:creator>Frances Wilkinson</dc:creator>
  <cp:lastModifiedBy>Classroom User</cp:lastModifiedBy>
  <cp:revision>3</cp:revision>
  <dcterms:created xsi:type="dcterms:W3CDTF">2014-03-07T13:56:48Z</dcterms:created>
  <dcterms:modified xsi:type="dcterms:W3CDTF">2014-03-07T19:01:31Z</dcterms:modified>
</cp:coreProperties>
</file>