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7" r:id="rId10"/>
    <p:sldId id="263" r:id="rId11"/>
    <p:sldId id="25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khan06@uoguelph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E6B7-D82F-42D3-BCD7-71272876E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How to </a:t>
            </a:r>
            <a:r>
              <a:rPr lang="en-CA" dirty="0"/>
              <a:t>become</a:t>
            </a:r>
            <a:r>
              <a:rPr lang="fr-CA" dirty="0"/>
              <a:t> a </a:t>
            </a:r>
            <a:r>
              <a:rPr lang="en-CA" dirty="0"/>
              <a:t>psychotherapist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56430-A5F3-4312-AD31-8324F5044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Rana Khan, </a:t>
            </a:r>
            <a:r>
              <a:rPr lang="fr-CA" dirty="0" err="1"/>
              <a:t>MSc</a:t>
            </a:r>
            <a:r>
              <a:rPr lang="fr-CA" dirty="0"/>
              <a:t>*, RP*, RMFT*</a:t>
            </a:r>
          </a:p>
        </p:txBody>
      </p:sp>
    </p:spTree>
    <p:extLst>
      <p:ext uri="{BB962C8B-B14F-4D97-AF65-F5344CB8AC3E}">
        <p14:creationId xmlns:p14="http://schemas.microsoft.com/office/powerpoint/2010/main" val="1459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47D0-7F07-4B40-B507-75188E1C3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800" dirty="0" err="1"/>
              <a:t>What</a:t>
            </a:r>
            <a:r>
              <a:rPr lang="fr-CA" sz="4800" dirty="0"/>
              <a:t> </a:t>
            </a:r>
            <a:r>
              <a:rPr lang="fr-CA" sz="4800" dirty="0" err="1"/>
              <a:t>does</a:t>
            </a:r>
            <a:r>
              <a:rPr lang="fr-CA" sz="4800" dirty="0"/>
              <a:t> </a:t>
            </a:r>
            <a:r>
              <a:rPr lang="fr-CA" sz="4800" dirty="0" err="1"/>
              <a:t>it</a:t>
            </a:r>
            <a:r>
              <a:rPr lang="fr-CA" sz="4800" dirty="0"/>
              <a:t> </a:t>
            </a:r>
            <a:r>
              <a:rPr lang="fr-CA" sz="4800" i="1" dirty="0" err="1"/>
              <a:t>really</a:t>
            </a:r>
            <a:r>
              <a:rPr lang="fr-CA" sz="4800" dirty="0"/>
              <a:t> </a:t>
            </a:r>
            <a:r>
              <a:rPr lang="fr-CA" sz="4800" dirty="0" err="1"/>
              <a:t>take</a:t>
            </a:r>
            <a:r>
              <a:rPr lang="fr-CA" sz="4800" dirty="0"/>
              <a:t> to </a:t>
            </a:r>
            <a:r>
              <a:rPr lang="fr-CA" sz="4800" dirty="0" err="1"/>
              <a:t>be</a:t>
            </a:r>
            <a:r>
              <a:rPr lang="fr-CA" sz="4800" dirty="0"/>
              <a:t> a </a:t>
            </a:r>
            <a:r>
              <a:rPr lang="fr-CA" sz="4800" dirty="0" err="1"/>
              <a:t>psychotherapist</a:t>
            </a:r>
            <a:r>
              <a:rPr lang="fr-CA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50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C37B-0B24-42B9-B3D5-4F45A0BEE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2800" dirty="0"/>
              <a:t>« </a:t>
            </a:r>
            <a:r>
              <a:rPr lang="fr-CA" sz="2800" dirty="0" err="1"/>
              <a:t>Who</a:t>
            </a:r>
            <a:r>
              <a:rPr lang="fr-CA" sz="2800" dirty="0"/>
              <a:t> </a:t>
            </a:r>
            <a:r>
              <a:rPr lang="fr-CA" sz="2800" dirty="0" err="1"/>
              <a:t>we</a:t>
            </a:r>
            <a:r>
              <a:rPr lang="fr-CA" sz="2800" dirty="0"/>
              <a:t> are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based</a:t>
            </a:r>
            <a:r>
              <a:rPr lang="fr-CA" sz="2800" dirty="0"/>
              <a:t> on 3 </a:t>
            </a:r>
            <a:r>
              <a:rPr lang="fr-CA" sz="2800" dirty="0" err="1"/>
              <a:t>things</a:t>
            </a:r>
            <a:r>
              <a:rPr lang="fr-CA" sz="2800" dirty="0"/>
              <a:t>: the stories </a:t>
            </a:r>
            <a:r>
              <a:rPr lang="fr-CA" sz="2800" dirty="0" err="1"/>
              <a:t>we</a:t>
            </a:r>
            <a:r>
              <a:rPr lang="fr-CA" sz="2800" dirty="0"/>
              <a:t> tell about </a:t>
            </a:r>
            <a:r>
              <a:rPr lang="fr-CA" sz="2800" dirty="0" err="1"/>
              <a:t>our</a:t>
            </a:r>
            <a:r>
              <a:rPr lang="fr-CA" sz="2800" dirty="0"/>
              <a:t> self, the stories </a:t>
            </a:r>
            <a:r>
              <a:rPr lang="fr-CA" sz="2800" dirty="0" err="1"/>
              <a:t>others</a:t>
            </a:r>
            <a:r>
              <a:rPr lang="fr-CA" sz="2800" dirty="0"/>
              <a:t> tell about us, and the stories a culture </a:t>
            </a:r>
            <a:r>
              <a:rPr lang="fr-CA" sz="2800" dirty="0" err="1"/>
              <a:t>holds</a:t>
            </a:r>
            <a:r>
              <a:rPr lang="fr-CA" sz="2800" dirty="0"/>
              <a:t> for </a:t>
            </a:r>
            <a:r>
              <a:rPr lang="fr-CA" sz="2800" dirty="0" err="1"/>
              <a:t>who</a:t>
            </a:r>
            <a:r>
              <a:rPr lang="fr-CA" sz="2800" dirty="0"/>
              <a:t> </a:t>
            </a:r>
            <a:r>
              <a:rPr lang="fr-CA" sz="2800" dirty="0" err="1"/>
              <a:t>we</a:t>
            </a:r>
            <a:r>
              <a:rPr lang="fr-CA" sz="2800" dirty="0"/>
              <a:t> can </a:t>
            </a:r>
            <a:r>
              <a:rPr lang="fr-CA" sz="2800" dirty="0" err="1"/>
              <a:t>be</a:t>
            </a:r>
            <a:r>
              <a:rPr lang="fr-CA" sz="2800" dirty="0"/>
              <a:t> » – Michael white</a:t>
            </a:r>
          </a:p>
        </p:txBody>
      </p:sp>
    </p:spTree>
    <p:extLst>
      <p:ext uri="{BB962C8B-B14F-4D97-AF65-F5344CB8AC3E}">
        <p14:creationId xmlns:p14="http://schemas.microsoft.com/office/powerpoint/2010/main" val="136556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2AF1-3039-4C97-9D57-A0472E9E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 </a:t>
            </a:r>
            <a:r>
              <a:rPr lang="fr-CA" dirty="0" err="1"/>
              <a:t>be</a:t>
            </a:r>
            <a:r>
              <a:rPr lang="fr-CA" dirty="0"/>
              <a:t> a </a:t>
            </a:r>
            <a:r>
              <a:rPr lang="fr-CA" dirty="0" err="1"/>
              <a:t>psychotherapist</a:t>
            </a:r>
            <a:r>
              <a:rPr lang="fr-CA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2183-90BC-4903-BBD0-A146D953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err="1"/>
              <a:t>Working</a:t>
            </a:r>
            <a:r>
              <a:rPr lang="fr-CA" dirty="0"/>
              <a:t> </a:t>
            </a:r>
            <a:r>
              <a:rPr lang="fr-CA" dirty="0" err="1"/>
              <a:t>answers</a:t>
            </a:r>
            <a:r>
              <a:rPr lang="fr-CA" dirty="0"/>
              <a:t> to the 3 big questions:</a:t>
            </a:r>
          </a:p>
          <a:p>
            <a:pPr lvl="1"/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am</a:t>
            </a:r>
            <a:r>
              <a:rPr lang="fr-CA" dirty="0"/>
              <a:t> I, and </a:t>
            </a:r>
            <a:r>
              <a:rPr lang="fr-CA" dirty="0" err="1"/>
              <a:t>where</a:t>
            </a:r>
            <a:r>
              <a:rPr lang="fr-CA" dirty="0"/>
              <a:t> do I come </a:t>
            </a:r>
            <a:r>
              <a:rPr lang="fr-CA" dirty="0" err="1"/>
              <a:t>from</a:t>
            </a:r>
            <a:r>
              <a:rPr lang="fr-CA" dirty="0"/>
              <a:t>?</a:t>
            </a:r>
          </a:p>
          <a:p>
            <a:pPr lvl="1"/>
            <a:r>
              <a:rPr lang="fr-CA" dirty="0" err="1"/>
              <a:t>What</a:t>
            </a:r>
            <a:r>
              <a:rPr lang="fr-CA" dirty="0"/>
              <a:t> do I </a:t>
            </a:r>
            <a:r>
              <a:rPr lang="fr-CA" dirty="0" err="1"/>
              <a:t>believe</a:t>
            </a:r>
            <a:r>
              <a:rPr lang="fr-CA" dirty="0"/>
              <a:t> in?</a:t>
            </a:r>
          </a:p>
          <a:p>
            <a:pPr lvl="1"/>
            <a:r>
              <a:rPr lang="fr-CA" dirty="0" err="1"/>
              <a:t>What</a:t>
            </a:r>
            <a:r>
              <a:rPr lang="fr-CA" dirty="0"/>
              <a:t> do I stand for?</a:t>
            </a:r>
          </a:p>
          <a:p>
            <a:r>
              <a:rPr lang="fr-CA" dirty="0"/>
              <a:t>An </a:t>
            </a:r>
            <a:r>
              <a:rPr lang="fr-CA" dirty="0" err="1"/>
              <a:t>awareness</a:t>
            </a:r>
            <a:r>
              <a:rPr lang="fr-CA" dirty="0"/>
              <a:t> and recognition of </a:t>
            </a:r>
            <a:r>
              <a:rPr lang="fr-CA" dirty="0" err="1"/>
              <a:t>your</a:t>
            </a:r>
            <a:r>
              <a:rPr lang="fr-CA" dirty="0"/>
              <a:t> multiple selves:</a:t>
            </a:r>
          </a:p>
          <a:p>
            <a:pPr lvl="1"/>
            <a:r>
              <a:rPr lang="fr-CA" dirty="0"/>
              <a:t>Racial self</a:t>
            </a:r>
          </a:p>
          <a:p>
            <a:pPr lvl="1"/>
            <a:r>
              <a:rPr lang="fr-CA" dirty="0" err="1"/>
              <a:t>Religious</a:t>
            </a:r>
            <a:r>
              <a:rPr lang="fr-CA" dirty="0"/>
              <a:t> self</a:t>
            </a:r>
          </a:p>
          <a:p>
            <a:pPr lvl="1"/>
            <a:r>
              <a:rPr lang="fr-CA" dirty="0" err="1"/>
              <a:t>Regional</a:t>
            </a:r>
            <a:r>
              <a:rPr lang="fr-CA" dirty="0"/>
              <a:t> self</a:t>
            </a:r>
          </a:p>
          <a:p>
            <a:pPr lvl="1"/>
            <a:r>
              <a:rPr lang="fr-CA" dirty="0" err="1"/>
              <a:t>Sexual</a:t>
            </a:r>
            <a:r>
              <a:rPr lang="fr-CA" dirty="0"/>
              <a:t> orientation self</a:t>
            </a:r>
          </a:p>
          <a:p>
            <a:pPr lvl="1"/>
            <a:r>
              <a:rPr lang="fr-CA" dirty="0" err="1"/>
              <a:t>Gender</a:t>
            </a:r>
            <a:r>
              <a:rPr lang="fr-CA" dirty="0"/>
              <a:t> self</a:t>
            </a:r>
          </a:p>
          <a:p>
            <a:pPr lvl="1"/>
            <a:r>
              <a:rPr lang="fr-CA" dirty="0"/>
              <a:t>Family of </a:t>
            </a:r>
            <a:r>
              <a:rPr lang="fr-CA" dirty="0" err="1"/>
              <a:t>origin</a:t>
            </a:r>
            <a:r>
              <a:rPr lang="fr-CA" dirty="0"/>
              <a:t> self</a:t>
            </a:r>
          </a:p>
          <a:p>
            <a:pPr lvl="1"/>
            <a:r>
              <a:rPr lang="fr-CA" dirty="0" err="1"/>
              <a:t>Privileged</a:t>
            </a:r>
            <a:r>
              <a:rPr lang="fr-CA" dirty="0"/>
              <a:t> self</a:t>
            </a:r>
          </a:p>
          <a:p>
            <a:pPr lvl="1"/>
            <a:r>
              <a:rPr lang="fr-CA" dirty="0" err="1"/>
              <a:t>Marginalized</a:t>
            </a:r>
            <a:r>
              <a:rPr lang="fr-CA" dirty="0"/>
              <a:t> self</a:t>
            </a:r>
          </a:p>
          <a:p>
            <a:pPr lvl="1"/>
            <a:endParaRPr lang="fr-CA" dirty="0"/>
          </a:p>
          <a:p>
            <a:pPr marL="530352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441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465D-AC22-4725-8DFC-8620D72D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And </a:t>
            </a:r>
            <a:r>
              <a:rPr lang="fr-CA" dirty="0" err="1"/>
              <a:t>lastly</a:t>
            </a:r>
            <a:r>
              <a:rPr lang="fr-CA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6F35-882E-4227-9F24-F9CEC444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i="1" dirty="0" err="1"/>
              <a:t>Flexibility</a:t>
            </a:r>
            <a:r>
              <a:rPr lang="fr-CA" i="1" dirty="0"/>
              <a:t>, </a:t>
            </a:r>
            <a:r>
              <a:rPr lang="fr-CA" i="1" dirty="0" err="1"/>
              <a:t>openness</a:t>
            </a:r>
            <a:r>
              <a:rPr lang="fr-CA" i="1" dirty="0"/>
              <a:t> to </a:t>
            </a:r>
            <a:r>
              <a:rPr lang="fr-CA" i="1" dirty="0" err="1"/>
              <a:t>hold</a:t>
            </a:r>
            <a:r>
              <a:rPr lang="fr-CA" i="1" dirty="0"/>
              <a:t> </a:t>
            </a:r>
            <a:r>
              <a:rPr lang="fr-CA" i="1" dirty="0" err="1"/>
              <a:t>your</a:t>
            </a:r>
            <a:r>
              <a:rPr lang="fr-CA" i="1" dirty="0"/>
              <a:t> </a:t>
            </a:r>
            <a:r>
              <a:rPr lang="fr-CA" i="1" dirty="0" err="1"/>
              <a:t>own</a:t>
            </a:r>
            <a:r>
              <a:rPr lang="fr-CA" i="1" dirty="0"/>
              <a:t> </a:t>
            </a:r>
            <a:r>
              <a:rPr lang="fr-CA" i="1" dirty="0" err="1"/>
              <a:t>ideas</a:t>
            </a:r>
            <a:r>
              <a:rPr lang="fr-CA" i="1" dirty="0"/>
              <a:t> </a:t>
            </a:r>
            <a:r>
              <a:rPr lang="fr-CA" i="1" dirty="0" err="1"/>
              <a:t>along</a:t>
            </a:r>
            <a:r>
              <a:rPr lang="fr-CA" i="1" dirty="0"/>
              <a:t> </a:t>
            </a:r>
            <a:r>
              <a:rPr lang="fr-CA" i="1" dirty="0" err="1"/>
              <a:t>with</a:t>
            </a:r>
            <a:r>
              <a:rPr lang="fr-CA" i="1" dirty="0"/>
              <a:t> </a:t>
            </a:r>
            <a:r>
              <a:rPr lang="fr-CA" i="1" dirty="0" err="1"/>
              <a:t>other</a:t>
            </a:r>
            <a:r>
              <a:rPr lang="fr-CA" i="1" dirty="0"/>
              <a:t> new </a:t>
            </a:r>
            <a:r>
              <a:rPr lang="fr-CA" i="1" dirty="0" err="1"/>
              <a:t>ideas</a:t>
            </a:r>
            <a:endParaRPr lang="fr-CA" i="1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6" name="Picture 2" descr="http://www.ikea.com/gb/en/images/products/vardagen-teacup-with-saucer-off-white__0417319_pe579395_s5.jpg">
            <a:extLst>
              <a:ext uri="{FF2B5EF4-FFF2-40B4-BE49-F238E27FC236}">
                <a16:creationId xmlns:a16="http://schemas.microsoft.com/office/drawing/2014/main" id="{CE7B2633-161C-4BE0-92CB-FF26AA42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76" y="-246095"/>
            <a:ext cx="3349690" cy="33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0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6BF8-D200-412B-BFEE-AE547EB4E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627" y="2124014"/>
            <a:ext cx="8361229" cy="2098226"/>
          </a:xfrm>
        </p:spPr>
        <p:txBody>
          <a:bodyPr/>
          <a:lstStyle/>
          <a:p>
            <a:r>
              <a:rPr lang="fr-CA" dirty="0"/>
              <a:t>How do </a:t>
            </a:r>
            <a:r>
              <a:rPr lang="fr-CA" dirty="0" err="1"/>
              <a:t>you</a:t>
            </a:r>
            <a:r>
              <a:rPr lang="fr-CA" dirty="0"/>
              <a:t> like </a:t>
            </a:r>
            <a:r>
              <a:rPr lang="fr-CA" dirty="0" err="1"/>
              <a:t>your</a:t>
            </a:r>
            <a:r>
              <a:rPr lang="fr-CA" dirty="0"/>
              <a:t> coffee?</a:t>
            </a:r>
          </a:p>
        </p:txBody>
      </p:sp>
    </p:spTree>
    <p:extLst>
      <p:ext uri="{BB962C8B-B14F-4D97-AF65-F5344CB8AC3E}">
        <p14:creationId xmlns:p14="http://schemas.microsoft.com/office/powerpoint/2010/main" val="229100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E613-C041-4FDF-A178-F50B599C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fr-CA" dirty="0"/>
              <a:t>Questions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C235-FCEA-46D1-A5C6-9975A25E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Rana Khan – </a:t>
            </a:r>
            <a:r>
              <a:rPr lang="fr-CA" dirty="0">
                <a:hlinkClick r:id="rId2"/>
              </a:rPr>
              <a:t>rkhan06@uoguelph.ca</a:t>
            </a:r>
            <a:endParaRPr lang="fr-CA" dirty="0"/>
          </a:p>
          <a:p>
            <a:r>
              <a:rPr lang="fr-CA" dirty="0"/>
              <a:t>Facebook, LinkedIn</a:t>
            </a:r>
          </a:p>
        </p:txBody>
      </p:sp>
    </p:spTree>
    <p:extLst>
      <p:ext uri="{BB962C8B-B14F-4D97-AF65-F5344CB8AC3E}">
        <p14:creationId xmlns:p14="http://schemas.microsoft.com/office/powerpoint/2010/main" val="216786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C2F5-0EEA-453D-98FE-A33BEB86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Psychotherapist</a:t>
            </a:r>
            <a:r>
              <a:rPr lang="fr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9AA3-4AD9-4771-9815-E9E648118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Someone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registered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College</a:t>
            </a:r>
            <a:r>
              <a:rPr lang="fr-CA" dirty="0"/>
              <a:t> of Registered </a:t>
            </a:r>
            <a:r>
              <a:rPr lang="fr-CA" dirty="0" err="1"/>
              <a:t>Psychotherapist</a:t>
            </a:r>
            <a:r>
              <a:rPr lang="fr-CA" dirty="0"/>
              <a:t> of Ontario</a:t>
            </a:r>
          </a:p>
          <a:p>
            <a:endParaRPr lang="fr-CA" dirty="0"/>
          </a:p>
          <a:p>
            <a:r>
              <a:rPr lang="fr-CA" dirty="0"/>
              <a:t>To </a:t>
            </a:r>
            <a:r>
              <a:rPr lang="fr-CA" dirty="0" err="1"/>
              <a:t>register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must:</a:t>
            </a:r>
          </a:p>
          <a:p>
            <a:pPr lvl="1"/>
            <a:r>
              <a:rPr lang="fr-CA" dirty="0"/>
              <a:t>Complete a program </a:t>
            </a:r>
            <a:r>
              <a:rPr lang="fr-CA" dirty="0" err="1"/>
              <a:t>from</a:t>
            </a:r>
            <a:r>
              <a:rPr lang="fr-CA" dirty="0"/>
              <a:t> a </a:t>
            </a:r>
            <a:r>
              <a:rPr lang="fr-CA" dirty="0" err="1"/>
              <a:t>recognized</a:t>
            </a:r>
            <a:r>
              <a:rPr lang="fr-CA" dirty="0"/>
              <a:t> </a:t>
            </a:r>
            <a:r>
              <a:rPr lang="fr-CA" dirty="0" err="1"/>
              <a:t>education</a:t>
            </a:r>
            <a:r>
              <a:rPr lang="fr-CA" dirty="0"/>
              <a:t> and training program</a:t>
            </a:r>
          </a:p>
          <a:p>
            <a:pPr lvl="1"/>
            <a:r>
              <a:rPr lang="fr-CA" dirty="0"/>
              <a:t>Complete 500 </a:t>
            </a:r>
            <a:r>
              <a:rPr lang="fr-CA" dirty="0" err="1"/>
              <a:t>hours</a:t>
            </a:r>
            <a:r>
              <a:rPr lang="fr-CA" dirty="0"/>
              <a:t> of direct client contact (DCC) </a:t>
            </a:r>
            <a:r>
              <a:rPr lang="fr-CA" dirty="0" err="1"/>
              <a:t>hours</a:t>
            </a:r>
            <a:r>
              <a:rPr lang="fr-CA" dirty="0"/>
              <a:t> to </a:t>
            </a:r>
            <a:r>
              <a:rPr lang="fr-CA" dirty="0" err="1"/>
              <a:t>become</a:t>
            </a:r>
            <a:r>
              <a:rPr lang="fr-CA" dirty="0"/>
              <a:t> a </a:t>
            </a:r>
            <a:r>
              <a:rPr lang="fr-CA" dirty="0" err="1"/>
              <a:t>qualifying</a:t>
            </a:r>
            <a:r>
              <a:rPr lang="fr-CA" dirty="0"/>
              <a:t> </a:t>
            </a:r>
            <a:r>
              <a:rPr lang="fr-CA" dirty="0" err="1"/>
              <a:t>member</a:t>
            </a:r>
            <a:r>
              <a:rPr lang="fr-CA" dirty="0"/>
              <a:t>, and a 1000 </a:t>
            </a:r>
            <a:r>
              <a:rPr lang="fr-CA" dirty="0" err="1"/>
              <a:t>hours</a:t>
            </a:r>
            <a:r>
              <a:rPr lang="fr-CA" dirty="0"/>
              <a:t> of DCC to </a:t>
            </a:r>
            <a:r>
              <a:rPr lang="fr-CA" dirty="0" err="1"/>
              <a:t>become</a:t>
            </a:r>
            <a:r>
              <a:rPr lang="fr-CA" dirty="0"/>
              <a:t> a </a:t>
            </a:r>
            <a:r>
              <a:rPr lang="fr-CA" dirty="0" err="1"/>
              <a:t>complete</a:t>
            </a:r>
            <a:r>
              <a:rPr lang="fr-CA" dirty="0"/>
              <a:t> </a:t>
            </a:r>
            <a:r>
              <a:rPr lang="fr-CA" dirty="0" err="1"/>
              <a:t>member</a:t>
            </a:r>
            <a:endParaRPr lang="fr-CA" dirty="0"/>
          </a:p>
          <a:p>
            <a:pPr lvl="1"/>
            <a:r>
              <a:rPr lang="fr-CA" dirty="0"/>
              <a:t>150 </a:t>
            </a:r>
            <a:r>
              <a:rPr lang="fr-CA" dirty="0" err="1"/>
              <a:t>hours</a:t>
            </a:r>
            <a:r>
              <a:rPr lang="fr-CA" dirty="0"/>
              <a:t> of </a:t>
            </a:r>
            <a:r>
              <a:rPr lang="fr-CA" dirty="0" err="1"/>
              <a:t>clinical</a:t>
            </a:r>
            <a:r>
              <a:rPr lang="fr-CA" dirty="0"/>
              <a:t> supervision</a:t>
            </a:r>
          </a:p>
          <a:p>
            <a:pPr lvl="1"/>
            <a:r>
              <a:rPr lang="fr-CA" dirty="0"/>
              <a:t>A registration exam</a:t>
            </a:r>
          </a:p>
          <a:p>
            <a:pPr lvl="1"/>
            <a:r>
              <a:rPr lang="fr-CA" dirty="0"/>
              <a:t>A </a:t>
            </a:r>
            <a:r>
              <a:rPr lang="fr-CA" dirty="0" err="1"/>
              <a:t>very</a:t>
            </a:r>
            <a:r>
              <a:rPr lang="fr-CA" dirty="0"/>
              <a:t> </a:t>
            </a:r>
            <a:r>
              <a:rPr lang="fr-CA" dirty="0" err="1"/>
              <a:t>thorough</a:t>
            </a:r>
            <a:r>
              <a:rPr lang="fr-CA" dirty="0"/>
              <a:t> and </a:t>
            </a:r>
            <a:r>
              <a:rPr lang="en-CA" dirty="0"/>
              <a:t>tedious</a:t>
            </a:r>
            <a:r>
              <a:rPr lang="fr-CA" dirty="0"/>
              <a:t> application program, and $$$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16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10F8-3A1E-4C02-BD09-58EE77E7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in a </a:t>
            </a:r>
            <a:r>
              <a:rPr lang="fr-CA" dirty="0" err="1"/>
              <a:t>name</a:t>
            </a:r>
            <a:r>
              <a:rPr lang="fr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A5FB-0E36-4875-99EC-44423DF7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To call </a:t>
            </a:r>
            <a:r>
              <a:rPr lang="fr-CA" dirty="0" err="1"/>
              <a:t>yourself</a:t>
            </a:r>
            <a:r>
              <a:rPr lang="fr-CA" dirty="0"/>
              <a:t> </a:t>
            </a:r>
            <a:r>
              <a:rPr lang="fr-CA" dirty="0" err="1"/>
              <a:t>anything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given</a:t>
            </a:r>
            <a:r>
              <a:rPr lang="fr-CA" dirty="0"/>
              <a:t> </a:t>
            </a:r>
            <a:r>
              <a:rPr lang="fr-CA" dirty="0" err="1"/>
              <a:t>name</a:t>
            </a:r>
            <a:r>
              <a:rPr lang="fr-CA" dirty="0"/>
              <a:t>, </a:t>
            </a:r>
            <a:r>
              <a:rPr lang="fr-CA" dirty="0" err="1"/>
              <a:t>requires</a:t>
            </a:r>
            <a:r>
              <a:rPr lang="fr-CA" dirty="0"/>
              <a:t> </a:t>
            </a:r>
            <a:r>
              <a:rPr lang="fr-CA" dirty="0" err="1"/>
              <a:t>some</a:t>
            </a:r>
            <a:r>
              <a:rPr lang="fr-CA" dirty="0"/>
              <a:t> sort of registration to an association, </a:t>
            </a:r>
            <a:r>
              <a:rPr lang="fr-CA" dirty="0" err="1"/>
              <a:t>college</a:t>
            </a:r>
            <a:r>
              <a:rPr lang="fr-CA" dirty="0"/>
              <a:t>, or certification </a:t>
            </a:r>
            <a:r>
              <a:rPr lang="fr-CA" dirty="0" err="1"/>
              <a:t>board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College</a:t>
            </a:r>
            <a:r>
              <a:rPr lang="fr-CA" dirty="0"/>
              <a:t> = </a:t>
            </a:r>
            <a:r>
              <a:rPr lang="fr-CA" dirty="0" err="1"/>
              <a:t>branch</a:t>
            </a:r>
            <a:r>
              <a:rPr lang="fr-CA" dirty="0"/>
              <a:t> of </a:t>
            </a:r>
            <a:r>
              <a:rPr lang="fr-CA" dirty="0" err="1"/>
              <a:t>government</a:t>
            </a:r>
            <a:r>
              <a:rPr lang="fr-CA" dirty="0"/>
              <a:t>, to </a:t>
            </a:r>
            <a:r>
              <a:rPr lang="fr-CA" dirty="0" err="1"/>
              <a:t>protect</a:t>
            </a:r>
            <a:r>
              <a:rPr lang="fr-CA" dirty="0"/>
              <a:t> the people (registration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mandatory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/>
              <a:t>Association = a group of </a:t>
            </a:r>
            <a:r>
              <a:rPr lang="fr-CA" dirty="0" err="1"/>
              <a:t>professionals</a:t>
            </a:r>
            <a:r>
              <a:rPr lang="fr-CA" dirty="0"/>
              <a:t> </a:t>
            </a:r>
            <a:r>
              <a:rPr lang="fr-CA" dirty="0" err="1"/>
              <a:t>looking</a:t>
            </a:r>
            <a:r>
              <a:rPr lang="fr-CA" dirty="0"/>
              <a:t> out for </a:t>
            </a:r>
            <a:r>
              <a:rPr lang="fr-CA" dirty="0" err="1"/>
              <a:t>professionals</a:t>
            </a:r>
            <a:r>
              <a:rPr lang="fr-CA" dirty="0"/>
              <a:t> (registration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optional</a:t>
            </a:r>
            <a:r>
              <a:rPr lang="fr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37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A2F4-B05F-4094-98F4-C004D99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College</a:t>
            </a:r>
            <a:r>
              <a:rPr lang="fr-CA" dirty="0"/>
              <a:t> vs.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9A2A-C669-42E2-A253-B03B4914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College</a:t>
            </a:r>
            <a:r>
              <a:rPr lang="fr-CA" dirty="0"/>
              <a:t>:</a:t>
            </a:r>
          </a:p>
          <a:p>
            <a:pPr lvl="1"/>
            <a:r>
              <a:rPr lang="fr-CA" dirty="0" err="1"/>
              <a:t>College</a:t>
            </a:r>
            <a:r>
              <a:rPr lang="fr-CA" dirty="0"/>
              <a:t> of Registered </a:t>
            </a:r>
            <a:r>
              <a:rPr lang="fr-CA" dirty="0" err="1"/>
              <a:t>Psychotherapist</a:t>
            </a:r>
            <a:r>
              <a:rPr lang="fr-CA" dirty="0"/>
              <a:t> of Ontario (CRPO)</a:t>
            </a:r>
          </a:p>
          <a:p>
            <a:pPr lvl="1"/>
            <a:r>
              <a:rPr lang="fr-CA" dirty="0" err="1"/>
              <a:t>College</a:t>
            </a:r>
            <a:r>
              <a:rPr lang="fr-CA" dirty="0"/>
              <a:t> of </a:t>
            </a:r>
            <a:r>
              <a:rPr lang="fr-CA" dirty="0" err="1"/>
              <a:t>Psychologists</a:t>
            </a:r>
            <a:r>
              <a:rPr lang="fr-CA" dirty="0"/>
              <a:t> of Ontario (CPO)</a:t>
            </a:r>
          </a:p>
          <a:p>
            <a:pPr lvl="1"/>
            <a:r>
              <a:rPr lang="fr-CA" dirty="0" err="1"/>
              <a:t>College</a:t>
            </a:r>
            <a:r>
              <a:rPr lang="fr-CA" dirty="0"/>
              <a:t> of </a:t>
            </a:r>
            <a:r>
              <a:rPr lang="fr-CA" dirty="0" err="1"/>
              <a:t>Physicians</a:t>
            </a:r>
            <a:r>
              <a:rPr lang="fr-CA" dirty="0"/>
              <a:t> and Surgeons of Ontario (CPSO)</a:t>
            </a:r>
          </a:p>
          <a:p>
            <a:r>
              <a:rPr lang="fr-CA" dirty="0"/>
              <a:t>Associations:</a:t>
            </a:r>
          </a:p>
          <a:p>
            <a:pPr lvl="1"/>
            <a:r>
              <a:rPr lang="fr-CA" dirty="0"/>
              <a:t>Canadian Association of </a:t>
            </a:r>
            <a:r>
              <a:rPr lang="fr-CA" dirty="0" err="1"/>
              <a:t>Marriage</a:t>
            </a:r>
            <a:r>
              <a:rPr lang="fr-CA" dirty="0"/>
              <a:t> and Family </a:t>
            </a:r>
            <a:r>
              <a:rPr lang="fr-CA" dirty="0" err="1"/>
              <a:t>Therapy</a:t>
            </a:r>
            <a:r>
              <a:rPr lang="fr-CA" dirty="0"/>
              <a:t> (CAMFT)</a:t>
            </a:r>
          </a:p>
          <a:p>
            <a:pPr lvl="2"/>
            <a:r>
              <a:rPr lang="fr-CA" dirty="0"/>
              <a:t>RMFT – Registered </a:t>
            </a:r>
            <a:r>
              <a:rPr lang="fr-CA" dirty="0" err="1"/>
              <a:t>Marriage</a:t>
            </a:r>
            <a:r>
              <a:rPr lang="fr-CA" dirty="0"/>
              <a:t> and Family </a:t>
            </a:r>
            <a:r>
              <a:rPr lang="fr-CA" dirty="0" err="1"/>
              <a:t>Therapist</a:t>
            </a:r>
            <a:endParaRPr lang="fr-CA" dirty="0"/>
          </a:p>
          <a:p>
            <a:pPr lvl="1"/>
            <a:r>
              <a:rPr lang="fr-CA" dirty="0"/>
              <a:t>Canadian </a:t>
            </a:r>
            <a:r>
              <a:rPr lang="fr-CA" dirty="0" err="1"/>
              <a:t>Counselling</a:t>
            </a:r>
            <a:r>
              <a:rPr lang="fr-CA" dirty="0"/>
              <a:t> and </a:t>
            </a:r>
            <a:r>
              <a:rPr lang="fr-CA" dirty="0" err="1"/>
              <a:t>Psychotherapy</a:t>
            </a:r>
            <a:r>
              <a:rPr lang="fr-CA" dirty="0"/>
              <a:t> </a:t>
            </a:r>
            <a:r>
              <a:rPr lang="fr-CA" dirty="0" err="1"/>
              <a:t>Assocation</a:t>
            </a:r>
            <a:r>
              <a:rPr lang="fr-CA" dirty="0"/>
              <a:t> (CCPA)</a:t>
            </a:r>
          </a:p>
          <a:p>
            <a:pPr lvl="2"/>
            <a:r>
              <a:rPr lang="fr-CA" dirty="0"/>
              <a:t>CCC – Canadian </a:t>
            </a:r>
            <a:r>
              <a:rPr lang="fr-CA" dirty="0" err="1"/>
              <a:t>Certified</a:t>
            </a:r>
            <a:r>
              <a:rPr lang="fr-CA" dirty="0"/>
              <a:t> </a:t>
            </a:r>
            <a:r>
              <a:rPr lang="fr-CA" dirty="0" err="1"/>
              <a:t>Counsellor</a:t>
            </a:r>
            <a:r>
              <a:rPr lang="fr-CA" dirty="0"/>
              <a:t> </a:t>
            </a:r>
          </a:p>
          <a:p>
            <a:pPr marL="530352" lvl="1" indent="0">
              <a:buNone/>
            </a:pPr>
            <a:endParaRPr lang="fr-CA" dirty="0"/>
          </a:p>
          <a:p>
            <a:pPr marL="530352" lvl="1" indent="0">
              <a:buNone/>
            </a:pP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733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D1F0-E336-47E7-A0F7-385F8EAE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Recognized</a:t>
            </a:r>
            <a:r>
              <a:rPr lang="fr-CA" dirty="0"/>
              <a:t> </a:t>
            </a:r>
            <a:r>
              <a:rPr lang="fr-CA" dirty="0" err="1"/>
              <a:t>Education</a:t>
            </a:r>
            <a:r>
              <a:rPr lang="fr-CA" dirty="0"/>
              <a:t> and Training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9159-0A0A-4234-87CA-F3B3DEC0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Canadian Institute for Child and Adolescent </a:t>
            </a:r>
            <a:r>
              <a:rPr lang="fr-CA" dirty="0" err="1"/>
              <a:t>Psychoanalytic</a:t>
            </a:r>
            <a:r>
              <a:rPr lang="fr-CA" dirty="0"/>
              <a:t> </a:t>
            </a:r>
            <a:r>
              <a:rPr lang="fr-CA" dirty="0" err="1"/>
              <a:t>Psychotherapy</a:t>
            </a:r>
            <a:r>
              <a:rPr lang="fr-CA" dirty="0"/>
              <a:t> – </a:t>
            </a:r>
            <a:r>
              <a:rPr lang="fr-CA" dirty="0" err="1"/>
              <a:t>Diploma</a:t>
            </a:r>
            <a:r>
              <a:rPr lang="fr-CA" dirty="0"/>
              <a:t> for Child and Adolescent </a:t>
            </a:r>
            <a:r>
              <a:rPr lang="fr-CA" dirty="0" err="1"/>
              <a:t>Psychoanalytic</a:t>
            </a:r>
            <a:r>
              <a:rPr lang="fr-CA" dirty="0"/>
              <a:t> </a:t>
            </a:r>
            <a:r>
              <a:rPr lang="fr-CA" dirty="0" err="1"/>
              <a:t>Psychotherapist</a:t>
            </a:r>
            <a:r>
              <a:rPr lang="fr-CA" dirty="0"/>
              <a:t> </a:t>
            </a:r>
          </a:p>
          <a:p>
            <a:r>
              <a:rPr lang="fr-CA" dirty="0"/>
              <a:t>Gestalt Institute of Toronto – 5 </a:t>
            </a:r>
            <a:r>
              <a:rPr lang="fr-CA" dirty="0" err="1"/>
              <a:t>year</a:t>
            </a:r>
            <a:r>
              <a:rPr lang="fr-CA" dirty="0"/>
              <a:t> training program</a:t>
            </a:r>
          </a:p>
          <a:p>
            <a:r>
              <a:rPr lang="fr-CA" dirty="0"/>
              <a:t>Ontario </a:t>
            </a:r>
            <a:r>
              <a:rPr lang="fr-CA" dirty="0" err="1"/>
              <a:t>Psychotherapy</a:t>
            </a:r>
            <a:r>
              <a:rPr lang="fr-CA" dirty="0"/>
              <a:t> and Counseling Program – </a:t>
            </a:r>
            <a:r>
              <a:rPr lang="fr-CA" dirty="0" err="1"/>
              <a:t>Diploma</a:t>
            </a:r>
            <a:r>
              <a:rPr lang="fr-CA" dirty="0"/>
              <a:t> in </a:t>
            </a:r>
            <a:r>
              <a:rPr lang="fr-CA" dirty="0" err="1"/>
              <a:t>Psychotherapy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focus on </a:t>
            </a:r>
            <a:r>
              <a:rPr lang="fr-CA" dirty="0" err="1"/>
              <a:t>Psychodynamic</a:t>
            </a:r>
            <a:r>
              <a:rPr lang="fr-CA" dirty="0"/>
              <a:t> </a:t>
            </a:r>
            <a:r>
              <a:rPr lang="fr-CA" dirty="0" err="1"/>
              <a:t>therapy</a:t>
            </a:r>
            <a:endParaRPr lang="fr-CA" dirty="0"/>
          </a:p>
          <a:p>
            <a:r>
              <a:rPr lang="fr-CA" dirty="0"/>
              <a:t>Toronto Institute of </a:t>
            </a:r>
            <a:r>
              <a:rPr lang="fr-CA" dirty="0" err="1"/>
              <a:t>Psychoanalysis</a:t>
            </a:r>
            <a:r>
              <a:rPr lang="fr-CA" dirty="0"/>
              <a:t> – </a:t>
            </a:r>
            <a:r>
              <a:rPr lang="fr-CA" dirty="0" err="1"/>
              <a:t>Certificate</a:t>
            </a:r>
            <a:r>
              <a:rPr lang="fr-CA" dirty="0"/>
              <a:t> of Graduation as a </a:t>
            </a:r>
            <a:r>
              <a:rPr lang="fr-CA" dirty="0" err="1"/>
              <a:t>Psychoanalyst</a:t>
            </a:r>
            <a:r>
              <a:rPr lang="fr-CA" dirty="0"/>
              <a:t> </a:t>
            </a:r>
          </a:p>
          <a:p>
            <a:r>
              <a:rPr lang="fr-CA" dirty="0" err="1"/>
              <a:t>Tyndale</a:t>
            </a:r>
            <a:r>
              <a:rPr lang="fr-CA" dirty="0"/>
              <a:t> </a:t>
            </a:r>
            <a:r>
              <a:rPr lang="fr-CA" dirty="0" err="1"/>
              <a:t>University</a:t>
            </a:r>
            <a:r>
              <a:rPr lang="fr-CA" dirty="0"/>
              <a:t> – Master of </a:t>
            </a:r>
            <a:r>
              <a:rPr lang="fr-CA" dirty="0" err="1"/>
              <a:t>Divinity</a:t>
            </a:r>
            <a:r>
              <a:rPr lang="fr-CA" dirty="0"/>
              <a:t> – </a:t>
            </a:r>
            <a:r>
              <a:rPr lang="fr-CA" dirty="0" err="1"/>
              <a:t>Counselling</a:t>
            </a:r>
            <a:r>
              <a:rPr lang="fr-CA" dirty="0"/>
              <a:t> Major – </a:t>
            </a:r>
            <a:r>
              <a:rPr lang="fr-CA" dirty="0" err="1"/>
              <a:t>Clinical</a:t>
            </a:r>
            <a:r>
              <a:rPr lang="fr-CA" dirty="0"/>
              <a:t> Stream</a:t>
            </a:r>
          </a:p>
          <a:p>
            <a:r>
              <a:rPr lang="fr-CA" b="1" dirty="0" err="1"/>
              <a:t>University</a:t>
            </a:r>
            <a:r>
              <a:rPr lang="fr-CA" b="1" dirty="0"/>
              <a:t> of Guelph – </a:t>
            </a:r>
            <a:r>
              <a:rPr lang="fr-CA" b="1" dirty="0" err="1"/>
              <a:t>MSc</a:t>
            </a:r>
            <a:r>
              <a:rPr lang="fr-CA" b="1" dirty="0"/>
              <a:t>. Couple and Family </a:t>
            </a:r>
            <a:r>
              <a:rPr lang="fr-CA" b="1" dirty="0" err="1"/>
              <a:t>Therapy</a:t>
            </a:r>
            <a:r>
              <a:rPr lang="fr-CA" b="1" dirty="0"/>
              <a:t> Program</a:t>
            </a:r>
          </a:p>
          <a:p>
            <a:r>
              <a:rPr lang="fr-CA" dirty="0" err="1"/>
              <a:t>University</a:t>
            </a:r>
            <a:r>
              <a:rPr lang="fr-CA" dirty="0"/>
              <a:t> of Toronto/OISE – </a:t>
            </a:r>
            <a:r>
              <a:rPr lang="fr-CA" dirty="0" err="1"/>
              <a:t>MEd</a:t>
            </a:r>
            <a:r>
              <a:rPr lang="fr-CA" dirty="0"/>
              <a:t>. </a:t>
            </a:r>
            <a:r>
              <a:rPr lang="fr-CA" dirty="0" err="1"/>
              <a:t>Counselling</a:t>
            </a:r>
            <a:r>
              <a:rPr lang="fr-CA" dirty="0"/>
              <a:t> Psychology – </a:t>
            </a:r>
            <a:r>
              <a:rPr lang="fr-CA" dirty="0" err="1"/>
              <a:t>Counselling</a:t>
            </a:r>
            <a:r>
              <a:rPr lang="fr-CA" dirty="0"/>
              <a:t> and </a:t>
            </a:r>
            <a:r>
              <a:rPr lang="fr-CA" dirty="0" err="1"/>
              <a:t>Psychotherapy</a:t>
            </a:r>
            <a:endParaRPr lang="fr-CA" dirty="0"/>
          </a:p>
          <a:p>
            <a:r>
              <a:rPr lang="fr-CA" dirty="0"/>
              <a:t>Western </a:t>
            </a:r>
            <a:r>
              <a:rPr lang="fr-CA" dirty="0" err="1"/>
              <a:t>University</a:t>
            </a:r>
            <a:r>
              <a:rPr lang="fr-CA" dirty="0"/>
              <a:t> – MA in </a:t>
            </a:r>
            <a:r>
              <a:rPr lang="fr-CA" dirty="0" err="1"/>
              <a:t>Counselling</a:t>
            </a:r>
            <a:r>
              <a:rPr lang="fr-CA" dirty="0"/>
              <a:t> Psychology</a:t>
            </a:r>
          </a:p>
          <a:p>
            <a:r>
              <a:rPr lang="fr-CA" dirty="0" err="1"/>
              <a:t>Yorkville</a:t>
            </a:r>
            <a:r>
              <a:rPr lang="fr-CA" dirty="0"/>
              <a:t> </a:t>
            </a:r>
            <a:r>
              <a:rPr lang="fr-CA" dirty="0" err="1"/>
              <a:t>University</a:t>
            </a:r>
            <a:r>
              <a:rPr lang="fr-CA" dirty="0"/>
              <a:t> – MA in </a:t>
            </a:r>
            <a:r>
              <a:rPr lang="fr-CA" dirty="0" err="1"/>
              <a:t>Counselling</a:t>
            </a:r>
            <a:r>
              <a:rPr lang="fr-CA" dirty="0"/>
              <a:t> Psychology </a:t>
            </a:r>
          </a:p>
        </p:txBody>
      </p:sp>
    </p:spTree>
    <p:extLst>
      <p:ext uri="{BB962C8B-B14F-4D97-AF65-F5344CB8AC3E}">
        <p14:creationId xmlns:p14="http://schemas.microsoft.com/office/powerpoint/2010/main" val="260123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C2D5-1E4C-4550-8119-FBDE2FCD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Why</a:t>
            </a:r>
            <a:r>
              <a:rPr lang="fr-CA" dirty="0"/>
              <a:t> I </a:t>
            </a:r>
            <a:r>
              <a:rPr lang="fr-CA" dirty="0" err="1"/>
              <a:t>picked</a:t>
            </a:r>
            <a:r>
              <a:rPr lang="fr-CA" dirty="0"/>
              <a:t> </a:t>
            </a:r>
            <a:r>
              <a:rPr lang="fr-CA" dirty="0" err="1"/>
              <a:t>University</a:t>
            </a:r>
            <a:r>
              <a:rPr lang="fr-CA" dirty="0"/>
              <a:t> of Guelph?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D3C3-B792-4431-A057-D5DD8534F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Accredited</a:t>
            </a:r>
            <a:r>
              <a:rPr lang="fr-CA" dirty="0"/>
              <a:t> by the AAMFT &amp; CRPO</a:t>
            </a:r>
          </a:p>
          <a:p>
            <a:r>
              <a:rPr lang="fr-CA" dirty="0"/>
              <a:t>Finances, living </a:t>
            </a:r>
            <a:r>
              <a:rPr lang="fr-CA" dirty="0" err="1"/>
              <a:t>costs</a:t>
            </a:r>
            <a:r>
              <a:rPr lang="fr-CA" dirty="0"/>
              <a:t>, </a:t>
            </a:r>
            <a:r>
              <a:rPr lang="fr-CA" dirty="0" err="1"/>
              <a:t>logistics</a:t>
            </a:r>
            <a:endParaRPr lang="fr-CA" dirty="0"/>
          </a:p>
          <a:p>
            <a:r>
              <a:rPr lang="en-CA" dirty="0"/>
              <a:t>Guaranteed</a:t>
            </a:r>
            <a:r>
              <a:rPr lang="fr-CA" dirty="0"/>
              <a:t> 500 direct client contact </a:t>
            </a:r>
            <a:r>
              <a:rPr lang="fr-CA" dirty="0" err="1"/>
              <a:t>hours</a:t>
            </a:r>
            <a:r>
              <a:rPr lang="fr-CA" dirty="0"/>
              <a:t> on-site (not 500 </a:t>
            </a:r>
            <a:r>
              <a:rPr lang="fr-CA" dirty="0" err="1"/>
              <a:t>clinical</a:t>
            </a:r>
            <a:r>
              <a:rPr lang="fr-CA" dirty="0"/>
              <a:t> </a:t>
            </a:r>
            <a:r>
              <a:rPr lang="fr-CA" dirty="0" err="1"/>
              <a:t>hours</a:t>
            </a:r>
            <a:r>
              <a:rPr lang="fr-CA" dirty="0"/>
              <a:t>), and </a:t>
            </a:r>
            <a:r>
              <a:rPr lang="fr-CA" dirty="0" err="1"/>
              <a:t>guaranteed</a:t>
            </a:r>
            <a:r>
              <a:rPr lang="fr-CA" dirty="0"/>
              <a:t> 150 supervision </a:t>
            </a:r>
            <a:r>
              <a:rPr lang="fr-CA" dirty="0" err="1"/>
              <a:t>hours</a:t>
            </a:r>
            <a:r>
              <a:rPr lang="fr-CA" dirty="0"/>
              <a:t> on-site</a:t>
            </a:r>
          </a:p>
          <a:p>
            <a:r>
              <a:rPr lang="fr-CA" dirty="0" err="1"/>
              <a:t>Postmodern</a:t>
            </a:r>
            <a:r>
              <a:rPr lang="fr-CA" dirty="0"/>
              <a:t> institution </a:t>
            </a:r>
            <a:r>
              <a:rPr lang="fr-CA" dirty="0" err="1"/>
              <a:t>with</a:t>
            </a:r>
            <a:r>
              <a:rPr lang="fr-CA" dirty="0"/>
              <a:t> 4 </a:t>
            </a:r>
            <a:r>
              <a:rPr lang="fr-CA" dirty="0" err="1"/>
              <a:t>models</a:t>
            </a:r>
            <a:r>
              <a:rPr lang="fr-CA" dirty="0"/>
              <a:t> – </a:t>
            </a:r>
            <a:r>
              <a:rPr lang="fr-CA" dirty="0" err="1"/>
              <a:t>Dialogic</a:t>
            </a:r>
            <a:r>
              <a:rPr lang="fr-CA" dirty="0"/>
              <a:t>, Solution-</a:t>
            </a:r>
            <a:r>
              <a:rPr lang="fr-CA" dirty="0" err="1"/>
              <a:t>Focused</a:t>
            </a:r>
            <a:r>
              <a:rPr lang="fr-CA" dirty="0"/>
              <a:t>, Narrative, &amp; </a:t>
            </a:r>
            <a:r>
              <a:rPr lang="fr-CA" dirty="0" err="1"/>
              <a:t>Emotion-Focused</a:t>
            </a:r>
            <a:endParaRPr lang="fr-CA" dirty="0"/>
          </a:p>
          <a:p>
            <a:r>
              <a:rPr lang="fr-CA" dirty="0"/>
              <a:t>Focus on Couples &amp; Family</a:t>
            </a:r>
          </a:p>
          <a:p>
            <a:r>
              <a:rPr lang="fr-CA" dirty="0"/>
              <a:t>Focus on </a:t>
            </a:r>
            <a:r>
              <a:rPr lang="fr-CA" dirty="0" err="1"/>
              <a:t>systemic</a:t>
            </a:r>
            <a:r>
              <a:rPr lang="fr-CA" dirty="0"/>
              <a:t> </a:t>
            </a:r>
            <a:r>
              <a:rPr lang="fr-CA" dirty="0" err="1"/>
              <a:t>thinking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50B9-5E78-49E9-B5BE-4D25FE9B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i="1" dirty="0" err="1"/>
              <a:t>really</a:t>
            </a:r>
            <a:r>
              <a:rPr lang="fr-CA" dirty="0"/>
              <a:t> a </a:t>
            </a:r>
            <a:r>
              <a:rPr lang="fr-CA" dirty="0" err="1"/>
              <a:t>psychotherapist</a:t>
            </a:r>
            <a:r>
              <a:rPr lang="fr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37F5-1C43-4BAC-B167-14E25E26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« A 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treats</a:t>
            </a:r>
            <a:r>
              <a:rPr lang="fr-CA" dirty="0"/>
              <a:t> mental </a:t>
            </a:r>
            <a:r>
              <a:rPr lang="fr-CA" dirty="0" err="1"/>
              <a:t>disorders</a:t>
            </a:r>
            <a:r>
              <a:rPr lang="fr-CA" dirty="0"/>
              <a:t> by </a:t>
            </a:r>
            <a:r>
              <a:rPr lang="fr-CA" dirty="0" err="1"/>
              <a:t>psychological</a:t>
            </a:r>
            <a:r>
              <a:rPr lang="fr-CA" dirty="0"/>
              <a:t> </a:t>
            </a:r>
            <a:r>
              <a:rPr lang="fr-CA" dirty="0" err="1"/>
              <a:t>rather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</a:t>
            </a:r>
            <a:r>
              <a:rPr lang="fr-CA" dirty="0" err="1"/>
              <a:t>medical</a:t>
            </a:r>
            <a:r>
              <a:rPr lang="fr-CA" dirty="0"/>
              <a:t> </a:t>
            </a:r>
            <a:r>
              <a:rPr lang="fr-CA" dirty="0" err="1"/>
              <a:t>means</a:t>
            </a:r>
            <a:r>
              <a:rPr lang="fr-CA" dirty="0"/>
              <a:t> »</a:t>
            </a:r>
          </a:p>
          <a:p>
            <a:endParaRPr lang="fr-CA" dirty="0"/>
          </a:p>
          <a:p>
            <a:r>
              <a:rPr lang="fr-CA" dirty="0"/>
              <a:t>A 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believes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each</a:t>
            </a:r>
            <a:r>
              <a:rPr lang="fr-CA" dirty="0"/>
              <a:t> and </a:t>
            </a:r>
            <a:r>
              <a:rPr lang="fr-CA" dirty="0" err="1"/>
              <a:t>every</a:t>
            </a:r>
            <a:r>
              <a:rPr lang="fr-CA" dirty="0"/>
              <a:t> </a:t>
            </a:r>
            <a:r>
              <a:rPr lang="fr-CA" dirty="0" err="1"/>
              <a:t>individual</a:t>
            </a:r>
            <a:r>
              <a:rPr lang="fr-CA" dirty="0"/>
              <a:t> has </a:t>
            </a:r>
            <a:r>
              <a:rPr lang="fr-CA" dirty="0" err="1"/>
              <a:t>strengths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can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tapped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to </a:t>
            </a:r>
            <a:r>
              <a:rPr lang="fr-CA" dirty="0" err="1"/>
              <a:t>formulate</a:t>
            </a:r>
            <a:r>
              <a:rPr lang="fr-CA" dirty="0"/>
              <a:t> a </a:t>
            </a:r>
            <a:r>
              <a:rPr lang="fr-CA" dirty="0" err="1"/>
              <a:t>relationship</a:t>
            </a:r>
            <a:r>
              <a:rPr lang="fr-CA" dirty="0"/>
              <a:t> in 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an invitation </a:t>
            </a:r>
            <a:r>
              <a:rPr lang="fr-CA" dirty="0" err="1"/>
              <a:t>towards</a:t>
            </a:r>
            <a:r>
              <a:rPr lang="fr-CA" dirty="0"/>
              <a:t> change.</a:t>
            </a:r>
          </a:p>
          <a:p>
            <a:endParaRPr lang="fr-CA" dirty="0"/>
          </a:p>
          <a:p>
            <a:r>
              <a:rPr lang="fr-CA" dirty="0"/>
              <a:t>A 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believes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wellness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measured</a:t>
            </a:r>
            <a:r>
              <a:rPr lang="fr-CA" dirty="0"/>
              <a:t> by the </a:t>
            </a:r>
            <a:r>
              <a:rPr lang="fr-CA" dirty="0" err="1"/>
              <a:t>extent</a:t>
            </a:r>
            <a:r>
              <a:rPr lang="fr-CA" dirty="0"/>
              <a:t> to 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individuals</a:t>
            </a:r>
            <a:r>
              <a:rPr lang="fr-CA" dirty="0"/>
              <a:t> are </a:t>
            </a:r>
            <a:r>
              <a:rPr lang="fr-CA" dirty="0" err="1"/>
              <a:t>intentional</a:t>
            </a:r>
            <a:r>
              <a:rPr lang="fr-CA" dirty="0"/>
              <a:t>, </a:t>
            </a:r>
            <a:r>
              <a:rPr lang="fr-CA" dirty="0" err="1"/>
              <a:t>authentic</a:t>
            </a:r>
            <a:r>
              <a:rPr lang="fr-CA" dirty="0"/>
              <a:t>, and </a:t>
            </a:r>
            <a:r>
              <a:rPr lang="fr-CA" dirty="0" err="1"/>
              <a:t>making</a:t>
            </a:r>
            <a:r>
              <a:rPr lang="fr-CA" dirty="0"/>
              <a:t> </a:t>
            </a:r>
            <a:r>
              <a:rPr lang="fr-CA" dirty="0" err="1"/>
              <a:t>conscious</a:t>
            </a:r>
            <a:r>
              <a:rPr lang="fr-CA" dirty="0"/>
              <a:t> </a:t>
            </a:r>
            <a:r>
              <a:rPr lang="fr-CA" dirty="0" err="1"/>
              <a:t>decisions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An expert on change </a:t>
            </a:r>
          </a:p>
        </p:txBody>
      </p:sp>
    </p:spTree>
    <p:extLst>
      <p:ext uri="{BB962C8B-B14F-4D97-AF65-F5344CB8AC3E}">
        <p14:creationId xmlns:p14="http://schemas.microsoft.com/office/powerpoint/2010/main" val="46822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E253-F350-4625-A8FC-4B53834F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psychotherapy</a:t>
            </a:r>
            <a:r>
              <a:rPr lang="fr-CA" dirty="0"/>
              <a:t> and not </a:t>
            </a:r>
            <a:r>
              <a:rPr lang="fr-CA" dirty="0" err="1"/>
              <a:t>psychologist</a:t>
            </a:r>
            <a:r>
              <a:rPr lang="fr-CA" dirty="0"/>
              <a:t>, or </a:t>
            </a:r>
            <a:r>
              <a:rPr lang="fr-CA" dirty="0" err="1"/>
              <a:t>psychiatrist</a:t>
            </a:r>
            <a:r>
              <a:rPr lang="fr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55F8-6F2D-4FFB-B53F-939AF9274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err="1"/>
              <a:t>Psychologist</a:t>
            </a:r>
            <a:r>
              <a:rPr lang="fr-CA" dirty="0"/>
              <a:t> and </a:t>
            </a:r>
            <a:r>
              <a:rPr lang="fr-CA" dirty="0" err="1"/>
              <a:t>psychiatrists</a:t>
            </a:r>
            <a:r>
              <a:rPr lang="fr-CA" dirty="0"/>
              <a:t> can </a:t>
            </a:r>
            <a:r>
              <a:rPr lang="fr-CA" dirty="0" err="1"/>
              <a:t>still</a:t>
            </a:r>
            <a:r>
              <a:rPr lang="fr-CA" dirty="0"/>
              <a:t> </a:t>
            </a:r>
            <a:r>
              <a:rPr lang="fr-CA" dirty="0" err="1"/>
              <a:t>practise</a:t>
            </a:r>
            <a:r>
              <a:rPr lang="fr-CA" dirty="0"/>
              <a:t> </a:t>
            </a:r>
            <a:r>
              <a:rPr lang="fr-CA" dirty="0" err="1"/>
              <a:t>psychotherapy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Psychotherapist</a:t>
            </a:r>
            <a:r>
              <a:rPr lang="fr-CA" dirty="0"/>
              <a:t> </a:t>
            </a:r>
            <a:r>
              <a:rPr lang="fr-CA" dirty="0" err="1"/>
              <a:t>cannot</a:t>
            </a:r>
            <a:r>
              <a:rPr lang="fr-CA" dirty="0"/>
              <a:t> </a:t>
            </a:r>
            <a:r>
              <a:rPr lang="fr-CA" dirty="0" err="1"/>
              <a:t>practise</a:t>
            </a:r>
            <a:r>
              <a:rPr lang="fr-CA" dirty="0"/>
              <a:t> </a:t>
            </a:r>
            <a:r>
              <a:rPr lang="fr-CA" dirty="0" err="1"/>
              <a:t>psychology</a:t>
            </a:r>
            <a:r>
              <a:rPr lang="fr-CA" dirty="0"/>
              <a:t> and </a:t>
            </a:r>
            <a:r>
              <a:rPr lang="fr-CA" dirty="0" err="1"/>
              <a:t>psychiatry</a:t>
            </a:r>
            <a:r>
              <a:rPr lang="fr-CA" dirty="0"/>
              <a:t> – but are </a:t>
            </a:r>
            <a:r>
              <a:rPr lang="fr-CA" dirty="0" err="1"/>
              <a:t>still</a:t>
            </a:r>
            <a:r>
              <a:rPr lang="fr-CA" dirty="0"/>
              <a:t> </a:t>
            </a:r>
            <a:r>
              <a:rPr lang="fr-CA" dirty="0" err="1"/>
              <a:t>mindful</a:t>
            </a:r>
            <a:r>
              <a:rPr lang="fr-CA" dirty="0"/>
              <a:t> of how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impacting</a:t>
            </a:r>
            <a:r>
              <a:rPr lang="fr-CA" dirty="0"/>
              <a:t> the </a:t>
            </a:r>
            <a:r>
              <a:rPr lang="fr-CA" dirty="0" err="1"/>
              <a:t>individual</a:t>
            </a:r>
            <a:r>
              <a:rPr lang="fr-CA" dirty="0"/>
              <a:t> or the system</a:t>
            </a:r>
          </a:p>
          <a:p>
            <a:endParaRPr lang="fr-CA" dirty="0"/>
          </a:p>
          <a:p>
            <a:r>
              <a:rPr lang="fr-CA" dirty="0"/>
              <a:t>An </a:t>
            </a:r>
            <a:r>
              <a:rPr lang="fr-CA" dirty="0" err="1"/>
              <a:t>integrated</a:t>
            </a:r>
            <a:r>
              <a:rPr lang="fr-CA" dirty="0"/>
              <a:t> </a:t>
            </a:r>
            <a:r>
              <a:rPr lang="fr-CA" dirty="0" err="1"/>
              <a:t>approach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optimal and </a:t>
            </a:r>
            <a:r>
              <a:rPr lang="fr-CA" dirty="0" err="1"/>
              <a:t>ideal</a:t>
            </a:r>
            <a:endParaRPr lang="fr-CA" dirty="0"/>
          </a:p>
          <a:p>
            <a:endParaRPr lang="fr-CA" dirty="0"/>
          </a:p>
          <a:p>
            <a:r>
              <a:rPr lang="fr-CA" dirty="0"/>
              <a:t>If a </a:t>
            </a:r>
            <a:r>
              <a:rPr lang="fr-CA" dirty="0" err="1"/>
              <a:t>psychotherapist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talk-</a:t>
            </a:r>
            <a:r>
              <a:rPr lang="fr-CA" dirty="0" err="1"/>
              <a:t>therapist</a:t>
            </a:r>
            <a:r>
              <a:rPr lang="fr-CA" dirty="0"/>
              <a:t>, </a:t>
            </a:r>
            <a:r>
              <a:rPr lang="fr-CA" dirty="0" err="1"/>
              <a:t>then</a:t>
            </a:r>
            <a:r>
              <a:rPr lang="fr-CA" dirty="0"/>
              <a:t> a </a:t>
            </a:r>
            <a:r>
              <a:rPr lang="fr-CA" dirty="0" err="1"/>
              <a:t>psychologist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</a:t>
            </a:r>
            <a:r>
              <a:rPr lang="fr-CA" dirty="0" err="1"/>
              <a:t>assessment</a:t>
            </a:r>
            <a:r>
              <a:rPr lang="fr-CA" dirty="0"/>
              <a:t>, and a </a:t>
            </a:r>
            <a:r>
              <a:rPr lang="fr-CA" dirty="0" err="1"/>
              <a:t>psychiatrist</a:t>
            </a:r>
            <a:r>
              <a:rPr lang="fr-CA" dirty="0"/>
              <a:t> </a:t>
            </a:r>
            <a:r>
              <a:rPr lang="fr-CA" dirty="0" err="1"/>
              <a:t>gives</a:t>
            </a:r>
            <a:r>
              <a:rPr lang="fr-CA" dirty="0"/>
              <a:t> </a:t>
            </a:r>
            <a:r>
              <a:rPr lang="fr-CA" dirty="0" err="1"/>
              <a:t>pills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37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25FC-7DA5-4924-AD91-8A9C7019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systemic</a:t>
            </a:r>
            <a:r>
              <a:rPr lang="fr-CA" dirty="0"/>
              <a:t> </a:t>
            </a:r>
            <a:r>
              <a:rPr lang="fr-CA" dirty="0" err="1"/>
              <a:t>thinker</a:t>
            </a:r>
            <a:r>
              <a:rPr lang="fr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7F0A-9194-4EF3-A4EF-0E86B226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The </a:t>
            </a:r>
            <a:r>
              <a:rPr lang="fr-CA" dirty="0" err="1"/>
              <a:t>understanding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psychology</a:t>
            </a:r>
            <a:r>
              <a:rPr lang="fr-CA" dirty="0"/>
              <a:t> (</a:t>
            </a:r>
            <a:r>
              <a:rPr lang="fr-CA" dirty="0" err="1"/>
              <a:t>what’s</a:t>
            </a:r>
            <a:r>
              <a:rPr lang="fr-CA" dirty="0"/>
              <a:t> </a:t>
            </a:r>
            <a:r>
              <a:rPr lang="fr-CA" dirty="0" err="1"/>
              <a:t>going</a:t>
            </a:r>
            <a:r>
              <a:rPr lang="fr-CA" dirty="0"/>
              <a:t> on </a:t>
            </a:r>
            <a:r>
              <a:rPr lang="fr-CA" dirty="0" err="1"/>
              <a:t>inside</a:t>
            </a:r>
            <a:r>
              <a:rPr lang="fr-CA" dirty="0"/>
              <a:t>)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impacted</a:t>
            </a:r>
            <a:r>
              <a:rPr lang="fr-CA" dirty="0"/>
              <a:t> by the </a:t>
            </a:r>
            <a:r>
              <a:rPr lang="fr-CA" dirty="0" err="1"/>
              <a:t>ecology</a:t>
            </a:r>
            <a:r>
              <a:rPr lang="fr-CA" dirty="0"/>
              <a:t> (</a:t>
            </a:r>
            <a:r>
              <a:rPr lang="fr-CA" dirty="0" err="1"/>
              <a:t>what’s</a:t>
            </a:r>
            <a:r>
              <a:rPr lang="fr-CA" dirty="0"/>
              <a:t> </a:t>
            </a:r>
            <a:r>
              <a:rPr lang="fr-CA" dirty="0" err="1"/>
              <a:t>going</a:t>
            </a:r>
            <a:r>
              <a:rPr lang="fr-CA" dirty="0"/>
              <a:t> on </a:t>
            </a:r>
            <a:r>
              <a:rPr lang="fr-CA" dirty="0" err="1"/>
              <a:t>outside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 err="1"/>
              <a:t>We</a:t>
            </a:r>
            <a:r>
              <a:rPr lang="fr-CA" dirty="0"/>
              <a:t> live in multiple </a:t>
            </a:r>
            <a:r>
              <a:rPr lang="fr-CA" dirty="0" err="1"/>
              <a:t>systems</a:t>
            </a:r>
            <a:r>
              <a:rPr lang="fr-CA" dirty="0"/>
              <a:t>, </a:t>
            </a:r>
            <a:r>
              <a:rPr lang="fr-CA" dirty="0" err="1"/>
              <a:t>that</a:t>
            </a:r>
            <a:r>
              <a:rPr lang="fr-CA" dirty="0"/>
              <a:t> all impact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to </a:t>
            </a:r>
            <a:r>
              <a:rPr lang="fr-CA" dirty="0" err="1"/>
              <a:t>create</a:t>
            </a:r>
            <a:r>
              <a:rPr lang="fr-CA" dirty="0"/>
              <a:t> the world </a:t>
            </a:r>
            <a:r>
              <a:rPr lang="fr-CA" dirty="0" err="1"/>
              <a:t>we</a:t>
            </a:r>
            <a:r>
              <a:rPr lang="fr-CA" dirty="0"/>
              <a:t> live in</a:t>
            </a:r>
          </a:p>
          <a:p>
            <a:endParaRPr lang="fr-CA" dirty="0"/>
          </a:p>
          <a:p>
            <a:r>
              <a:rPr lang="fr-CA" dirty="0" err="1"/>
              <a:t>We</a:t>
            </a:r>
            <a:r>
              <a:rPr lang="fr-CA" dirty="0"/>
              <a:t> have multiple selves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walk</a:t>
            </a:r>
            <a:r>
              <a:rPr lang="fr-CA" dirty="0"/>
              <a:t> in and out of </a:t>
            </a:r>
            <a:r>
              <a:rPr lang="fr-CA" dirty="0" err="1"/>
              <a:t>from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06737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71</TotalTime>
  <Words>624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Franklin Gothic Book</vt:lpstr>
      <vt:lpstr>Crop</vt:lpstr>
      <vt:lpstr>How to become a psychotherapist</vt:lpstr>
      <vt:lpstr>What is a Psychotherapist?</vt:lpstr>
      <vt:lpstr>What is in a name?</vt:lpstr>
      <vt:lpstr>College vs. Association</vt:lpstr>
      <vt:lpstr>Recognized Education and Training Programs</vt:lpstr>
      <vt:lpstr>Why I picked University of Guelph?</vt:lpstr>
      <vt:lpstr>What is really a psychotherapist?</vt:lpstr>
      <vt:lpstr>Why psychotherapy and not psychologist, or psychiatrist </vt:lpstr>
      <vt:lpstr>What is a systemic thinker?</vt:lpstr>
      <vt:lpstr>What does it really take to be a psychotherapist?</vt:lpstr>
      <vt:lpstr>« Who we are is based on 3 things: the stories we tell about our self, the stories others tell about us, and the stories a culture holds for who we can be » – Michael white</vt:lpstr>
      <vt:lpstr>To be a psychotherapist:</vt:lpstr>
      <vt:lpstr>And lastly,</vt:lpstr>
      <vt:lpstr>How do you like your coffee?</vt:lpstr>
      <vt:lpstr>Questions &amp;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psychotherapist</dc:title>
  <dc:creator>Rafique Rana</dc:creator>
  <cp:lastModifiedBy>Rafique Rana</cp:lastModifiedBy>
  <cp:revision>8</cp:revision>
  <dcterms:created xsi:type="dcterms:W3CDTF">2017-11-19T16:25:38Z</dcterms:created>
  <dcterms:modified xsi:type="dcterms:W3CDTF">2017-11-19T17:37:32Z</dcterms:modified>
</cp:coreProperties>
</file>